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2A2BE-322B-45ED-8D25-ABC9383719F1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10525-C14D-4527-B77E-D9EC4353DDE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Colony of Vancouver Island to 1858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/>
              <a:t>BC to 1896</a:t>
            </a:r>
            <a:endParaRPr lang="en-US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The Douglas Treaties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FN would surrender their lands to the Europeans</a:t>
            </a:r>
          </a:p>
          <a:p>
            <a:r>
              <a:rPr lang="en-US" dirty="0" smtClean="0"/>
              <a:t>Would retain hunting and fishing rights</a:t>
            </a:r>
          </a:p>
          <a:p>
            <a:r>
              <a:rPr lang="en-US" dirty="0" smtClean="0"/>
              <a:t>Seemed as if Douglas was leasing the land from Native peoples</a:t>
            </a:r>
          </a:p>
          <a:p>
            <a:pPr lvl="1"/>
            <a:r>
              <a:rPr lang="en-US" dirty="0" smtClean="0"/>
              <a:t>Annual compensation of £2 10 shillings per family</a:t>
            </a:r>
          </a:p>
          <a:p>
            <a:r>
              <a:rPr lang="en-US" dirty="0" smtClean="0"/>
              <a:t>Some people say Douglas confirmed the FN had title to the lands</a:t>
            </a:r>
          </a:p>
          <a:p>
            <a:pPr lvl="1"/>
            <a:r>
              <a:rPr lang="en-US" dirty="0" err="1" smtClean="0"/>
              <a:t>G’ments</a:t>
            </a:r>
            <a:r>
              <a:rPr lang="en-US" dirty="0" smtClean="0"/>
              <a:t> of Britain, Canada, and BC have all acknowledged this title</a:t>
            </a:r>
          </a:p>
          <a:p>
            <a:r>
              <a:rPr lang="en-US" dirty="0" smtClean="0"/>
              <a:t>Only treaties of this nature negotiated in BC in 19</a:t>
            </a:r>
            <a:r>
              <a:rPr lang="en-US" baseline="30000" dirty="0" smtClean="0"/>
              <a:t>th</a:t>
            </a:r>
            <a:r>
              <a:rPr lang="en-US" dirty="0" smtClean="0"/>
              <a:t> century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US territorial </a:t>
            </a:r>
            <a:r>
              <a:rPr lang="en-US" dirty="0" err="1" smtClean="0"/>
              <a:t>exapnsion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By mid-1840’s: US wanted to expand its territory</a:t>
            </a:r>
          </a:p>
          <a:p>
            <a:r>
              <a:rPr lang="en-US" dirty="0" smtClean="0"/>
              <a:t>Wanted to claim the Oregon Territory</a:t>
            </a:r>
          </a:p>
          <a:p>
            <a:r>
              <a:rPr lang="en-US" dirty="0" smtClean="0"/>
              <a:t>Britain wouldn’t give up its claim</a:t>
            </a:r>
          </a:p>
          <a:p>
            <a:pPr lvl="1"/>
            <a:r>
              <a:rPr lang="en-US" dirty="0" smtClean="0"/>
              <a:t>Boundary extended along the 49</a:t>
            </a:r>
            <a:r>
              <a:rPr lang="en-US" baseline="30000" dirty="0" smtClean="0"/>
              <a:t>th</a:t>
            </a:r>
            <a:r>
              <a:rPr lang="en-US" dirty="0" smtClean="0"/>
              <a:t> parallel to the Pacific Ocean</a:t>
            </a:r>
          </a:p>
          <a:p>
            <a:r>
              <a:rPr lang="en-US" dirty="0" smtClean="0"/>
              <a:t>Vancouver Island remained in British hands</a:t>
            </a:r>
          </a:p>
          <a:p>
            <a:r>
              <a:rPr lang="en-US" dirty="0" smtClean="0"/>
              <a:t>All Br. </a:t>
            </a:r>
            <a:r>
              <a:rPr lang="en-US" dirty="0"/>
              <a:t>t</a:t>
            </a:r>
            <a:r>
              <a:rPr lang="en-US" dirty="0" smtClean="0"/>
              <a:t>erritory S. of 19</a:t>
            </a:r>
            <a:r>
              <a:rPr lang="en-US" baseline="30000" dirty="0" smtClean="0"/>
              <a:t>th</a:t>
            </a:r>
            <a:r>
              <a:rPr lang="en-US" dirty="0" smtClean="0"/>
              <a:t> parallel became Am. </a:t>
            </a:r>
            <a:r>
              <a:rPr lang="en-US" dirty="0"/>
              <a:t>t</a:t>
            </a:r>
            <a:r>
              <a:rPr lang="en-US" dirty="0" smtClean="0"/>
              <a:t>erritory (incl. Fort Vancouver and Puget Sound)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British territory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Br. </a:t>
            </a:r>
            <a:r>
              <a:rPr lang="en-US" dirty="0" err="1" smtClean="0"/>
              <a:t>G’ment</a:t>
            </a:r>
            <a:r>
              <a:rPr lang="en-US" dirty="0" smtClean="0"/>
              <a:t> decided its territory on the Pacific coast required a more official presence than the </a:t>
            </a:r>
            <a:r>
              <a:rPr lang="en-US" dirty="0" err="1" smtClean="0"/>
              <a:t>HBC</a:t>
            </a:r>
            <a:endParaRPr lang="en-US" dirty="0" smtClean="0"/>
          </a:p>
          <a:p>
            <a:r>
              <a:rPr lang="en-US" dirty="0" smtClean="0"/>
              <a:t>Created Crown Colony of Vancouver Island</a:t>
            </a:r>
          </a:p>
          <a:p>
            <a:r>
              <a:rPr lang="en-US" dirty="0" smtClean="0"/>
              <a:t>BR. gave </a:t>
            </a:r>
            <a:r>
              <a:rPr lang="en-US" dirty="0" err="1" smtClean="0"/>
              <a:t>HBC</a:t>
            </a:r>
            <a:r>
              <a:rPr lang="en-US" dirty="0" smtClean="0"/>
              <a:t> a trade monopoly</a:t>
            </a:r>
          </a:p>
          <a:p>
            <a:r>
              <a:rPr lang="en-US" dirty="0" err="1" smtClean="0"/>
              <a:t>HBC</a:t>
            </a:r>
            <a:r>
              <a:rPr lang="en-US" dirty="0" smtClean="0"/>
              <a:t> had to sell land to Br. </a:t>
            </a:r>
            <a:r>
              <a:rPr lang="en-US" dirty="0"/>
              <a:t>s</a:t>
            </a:r>
            <a:r>
              <a:rPr lang="en-US" dirty="0" smtClean="0"/>
              <a:t>ettlers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James Douglas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Governor of the colony</a:t>
            </a:r>
          </a:p>
          <a:p>
            <a:r>
              <a:rPr lang="en-US" dirty="0" smtClean="0"/>
              <a:t>Encouraged British settlement of the colony</a:t>
            </a:r>
          </a:p>
          <a:p>
            <a:pPr lvl="1"/>
            <a:r>
              <a:rPr lang="en-US" dirty="0" smtClean="0"/>
              <a:t>Free grants of land to prospective colonists</a:t>
            </a:r>
          </a:p>
          <a:p>
            <a:r>
              <a:rPr lang="en-US" dirty="0" smtClean="0"/>
              <a:t>Br. </a:t>
            </a:r>
            <a:r>
              <a:rPr lang="en-US" dirty="0" err="1" smtClean="0"/>
              <a:t>G’ment</a:t>
            </a:r>
            <a:r>
              <a:rPr lang="en-US" dirty="0" smtClean="0"/>
              <a:t> had different idea</a:t>
            </a:r>
          </a:p>
          <a:p>
            <a:pPr lvl="1"/>
            <a:r>
              <a:rPr lang="en-US" dirty="0" smtClean="0"/>
              <a:t>Wanted to recreate the English class system </a:t>
            </a:r>
          </a:p>
          <a:p>
            <a:pPr lvl="1"/>
            <a:r>
              <a:rPr lang="en-US" dirty="0" smtClean="0"/>
              <a:t>Settlers: purchase land at £1/acre (min. purchase: 20 acres)</a:t>
            </a:r>
          </a:p>
          <a:p>
            <a:pPr lvl="1"/>
            <a:r>
              <a:rPr lang="en-US" dirty="0" smtClean="0"/>
              <a:t>More than 100 acres: bring at least 5 people to work the land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Settlers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257800"/>
          </a:xfrm>
        </p:spPr>
        <p:txBody>
          <a:bodyPr/>
          <a:lstStyle/>
          <a:p>
            <a:r>
              <a:rPr lang="en-US" dirty="0" smtClean="0"/>
              <a:t>Old system of rural England being transported to Canada</a:t>
            </a:r>
          </a:p>
          <a:p>
            <a:r>
              <a:rPr lang="en-US" dirty="0" smtClean="0"/>
              <a:t>Sm. # would be land owners</a:t>
            </a:r>
          </a:p>
          <a:p>
            <a:pPr lvl="1"/>
            <a:r>
              <a:rPr lang="en-US" dirty="0" smtClean="0"/>
              <a:t>Many servants to farm the land</a:t>
            </a:r>
          </a:p>
          <a:p>
            <a:r>
              <a:rPr lang="en-US" dirty="0" smtClean="0"/>
              <a:t>Only settlers in 1849: ex-</a:t>
            </a:r>
            <a:r>
              <a:rPr lang="en-US" dirty="0" err="1" smtClean="0"/>
              <a:t>HBC</a:t>
            </a:r>
            <a:r>
              <a:rPr lang="en-US" dirty="0" smtClean="0"/>
              <a:t> employees</a:t>
            </a:r>
          </a:p>
          <a:p>
            <a:pPr lvl="1"/>
            <a:r>
              <a:rPr lang="en-US" dirty="0" smtClean="0"/>
              <a:t>Already acquired much of the best farmland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dirty="0" smtClean="0"/>
              <a:t>Economy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Dominated by </a:t>
            </a:r>
            <a:r>
              <a:rPr lang="en-US" dirty="0" err="1" smtClean="0"/>
              <a:t>HBC</a:t>
            </a:r>
            <a:r>
              <a:rPr lang="en-US" dirty="0" smtClean="0"/>
              <a:t> in 1850’s</a:t>
            </a:r>
          </a:p>
          <a:p>
            <a:r>
              <a:rPr lang="en-US" dirty="0" smtClean="0"/>
              <a:t>Began to diversify</a:t>
            </a:r>
          </a:p>
          <a:p>
            <a:r>
              <a:rPr lang="en-US" dirty="0" smtClean="0"/>
              <a:t>Coal discovered near Nanaimo in 1840’s </a:t>
            </a:r>
          </a:p>
          <a:p>
            <a:pPr lvl="1"/>
            <a:r>
              <a:rPr lang="en-US" dirty="0" smtClean="0"/>
              <a:t>Immigrants arrived: intention of starting mining operation</a:t>
            </a:r>
          </a:p>
          <a:p>
            <a:pPr lvl="2"/>
            <a:r>
              <a:rPr lang="en-US" dirty="0" smtClean="0"/>
              <a:t>Customer lined up: Royal Navy</a:t>
            </a:r>
          </a:p>
          <a:p>
            <a:r>
              <a:rPr lang="en-US" dirty="0" smtClean="0"/>
              <a:t>Esquimalt harbor: naval base</a:t>
            </a:r>
          </a:p>
          <a:p>
            <a:r>
              <a:rPr lang="en-US" dirty="0" smtClean="0"/>
              <a:t>Mid-1850’s: more mine est. further north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Upper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Royal Navy: huge role in the social life of Fort Victoria</a:t>
            </a:r>
          </a:p>
          <a:p>
            <a:r>
              <a:rPr lang="en-US" dirty="0" smtClean="0"/>
              <a:t>Douglas not impressed by the new upper class</a:t>
            </a:r>
          </a:p>
          <a:p>
            <a:pPr lvl="1"/>
            <a:r>
              <a:rPr lang="en-US" dirty="0" smtClean="0"/>
              <a:t>Was a fur trader, married to Métis (Amelia)</a:t>
            </a:r>
          </a:p>
          <a:p>
            <a:pPr lvl="1"/>
            <a:r>
              <a:rPr lang="en-US" dirty="0" smtClean="0"/>
              <a:t>View shared by many of ex-</a:t>
            </a:r>
            <a:r>
              <a:rPr lang="en-US" dirty="0" err="1" smtClean="0"/>
              <a:t>HBC</a:t>
            </a:r>
            <a:r>
              <a:rPr lang="en-US" dirty="0" smtClean="0"/>
              <a:t> employees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Legislative Assembly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62600"/>
          </a:xfrm>
        </p:spPr>
        <p:txBody>
          <a:bodyPr>
            <a:noAutofit/>
          </a:bodyPr>
          <a:lstStyle/>
          <a:p>
            <a:r>
              <a:rPr lang="en-US" sz="2850" dirty="0" smtClean="0"/>
              <a:t>1856</a:t>
            </a:r>
          </a:p>
          <a:p>
            <a:r>
              <a:rPr lang="en-US" sz="2850" dirty="0" smtClean="0"/>
              <a:t>Partly in response to complaints from ex-</a:t>
            </a:r>
            <a:r>
              <a:rPr lang="en-US" sz="2850" dirty="0" err="1" smtClean="0"/>
              <a:t>HBC</a:t>
            </a:r>
            <a:r>
              <a:rPr lang="en-US" sz="2850" dirty="0" smtClean="0"/>
              <a:t> employees that Van. Island was becoming a private club upper class</a:t>
            </a:r>
          </a:p>
          <a:p>
            <a:r>
              <a:rPr lang="en-US" sz="2850" dirty="0" smtClean="0"/>
              <a:t>7 elected representatives</a:t>
            </a:r>
          </a:p>
          <a:p>
            <a:r>
              <a:rPr lang="en-US" sz="2850" dirty="0" smtClean="0"/>
              <a:t>People couldn’t vote unless they owned property</a:t>
            </a:r>
          </a:p>
          <a:p>
            <a:pPr lvl="1"/>
            <a:r>
              <a:rPr lang="en-US" sz="2850" dirty="0" smtClean="0"/>
              <a:t>Only about 40 of colony’s 450 adult citizens could vote</a:t>
            </a:r>
          </a:p>
          <a:p>
            <a:r>
              <a:rPr lang="en-US" sz="2850" dirty="0" smtClean="0"/>
              <a:t>Douglas insisted on retaining final authority in the colony</a:t>
            </a:r>
          </a:p>
          <a:p>
            <a:r>
              <a:rPr lang="en-US" sz="2850" dirty="0" smtClean="0"/>
              <a:t>LA could pass resolutions, no authority to enforce them</a:t>
            </a:r>
          </a:p>
          <a:p>
            <a:r>
              <a:rPr lang="en-US" sz="2850" dirty="0" smtClean="0"/>
              <a:t>LA had authority to grant $ for </a:t>
            </a:r>
            <a:r>
              <a:rPr lang="en-US" sz="2850" dirty="0" err="1" smtClean="0"/>
              <a:t>g’ment’s</a:t>
            </a:r>
            <a:r>
              <a:rPr lang="en-US" sz="2850" dirty="0" smtClean="0"/>
              <a:t> use</a:t>
            </a:r>
            <a:endParaRPr lang="en-US" sz="2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First 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1855 census: 30,000 Native peoples on Van. Island</a:t>
            </a:r>
          </a:p>
          <a:p>
            <a:r>
              <a:rPr lang="en-US" dirty="0" smtClean="0"/>
              <a:t>Douglas would have to negotiate with Native peoples in order for colony to prosper</a:t>
            </a:r>
          </a:p>
          <a:p>
            <a:r>
              <a:rPr lang="en-US" dirty="0" smtClean="0"/>
              <a:t>Rich farmlands occupied by Native peoples</a:t>
            </a:r>
          </a:p>
          <a:p>
            <a:r>
              <a:rPr lang="en-US" dirty="0" smtClean="0"/>
              <a:t>Douglas decided to negotiate treaties with FN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476</Words>
  <Application>Microsoft Office PowerPoint</Application>
  <PresentationFormat>On-screen Show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The Colony of Vancouver Island to 1858</vt:lpstr>
      <vt:lpstr>US territorial exapnsion</vt:lpstr>
      <vt:lpstr>British territory</vt:lpstr>
      <vt:lpstr>James Douglas </vt:lpstr>
      <vt:lpstr>Settlers </vt:lpstr>
      <vt:lpstr>Economy </vt:lpstr>
      <vt:lpstr>Upper Class</vt:lpstr>
      <vt:lpstr>Legislative Assembly</vt:lpstr>
      <vt:lpstr>First Nations</vt:lpstr>
      <vt:lpstr>The Douglas Treaties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Colony of Vancouver Island to 1858</dc:title>
  <dc:creator>Claire Rogers</dc:creator>
  <cp:lastModifiedBy>Claire Rogers</cp:lastModifiedBy>
  <cp:revision>41</cp:revision>
  <dcterms:created xsi:type="dcterms:W3CDTF">2013-05-13T00:32:43Z</dcterms:created>
  <dcterms:modified xsi:type="dcterms:W3CDTF">2013-05-13T01:06:32Z</dcterms:modified>
</cp:coreProperties>
</file>